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4" r:id="rId9"/>
    <p:sldId id="263" r:id="rId10"/>
    <p:sldId id="265" r:id="rId11"/>
    <p:sldId id="266" r:id="rId12"/>
    <p:sldId id="267" r:id="rId13"/>
    <p:sldId id="269" r:id="rId14"/>
    <p:sldId id="268" r:id="rId15"/>
  </p:sldIdLst>
  <p:sldSz cx="12192000" cy="6858000"/>
  <p:notesSz cx="6858000" cy="9312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42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E660A-D940-4D4E-5F84-E533F3B5F7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8F1A0F-C49E-21A0-720E-2E3BC1C36B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A866B4-B983-1ED6-9741-E0E415D32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6CF3-B26C-4492-9DDF-A386AF367877}" type="datetimeFigureOut">
              <a:rPr lang="en-US" smtClean="0"/>
              <a:t>2/2/2026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A66376-0B88-9B6B-7EEA-C2C0C3E79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F3AAE5-98F9-860A-D1CF-B45FF716C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1BE2-88A6-40E0-A569-85EA7029C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681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BB812-E8C9-3E83-1B9B-12201C1D5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CA3483-3F53-FD4F-5EC5-E460994EFF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55D4FA-A3F7-2C52-8B2F-324A1D9F2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6CF3-B26C-4492-9DDF-A386AF367877}" type="datetimeFigureOut">
              <a:rPr lang="en-US" smtClean="0"/>
              <a:t>2/2/2026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B30A76-F571-9614-E4D4-ED941DDD8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F6744A-A66C-4994-811E-FD9901D73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1BE2-88A6-40E0-A569-85EA7029C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669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38D757-7075-2E8A-0B87-FF3BF88055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13FC37-0B16-9B7A-76CC-4A9382F1A4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2862A0-9469-0A82-338B-3805966C8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6CF3-B26C-4492-9DDF-A386AF367877}" type="datetimeFigureOut">
              <a:rPr lang="en-US" smtClean="0"/>
              <a:t>2/2/2026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92D4F6-FEC6-2784-5753-3EF105FBB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5027C5-D567-C76C-E6A5-C569ABD1A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1BE2-88A6-40E0-A569-85EA7029C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2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B37C4-4B87-3628-2E08-5A7BEC28E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4DCEB7-1E00-56F0-F2EC-9A66EE2C58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9E18D7-19D6-1D30-A53D-A25C9E639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6CF3-B26C-4492-9DDF-A386AF367877}" type="datetimeFigureOut">
              <a:rPr lang="en-US" smtClean="0"/>
              <a:t>2/2/2026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09A0DF-5D5D-52A6-6453-C6D8B43B5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BC52F5-7ED5-1B65-EF79-112DFB4BD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1BE2-88A6-40E0-A569-85EA7029C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585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0BCC8-9B86-C41C-36C2-415687BCD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64F7A6-AAA2-E059-E280-D2B7341E89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1D00E-DE02-2F33-9BC7-B26BF901B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6CF3-B26C-4492-9DDF-A386AF367877}" type="datetimeFigureOut">
              <a:rPr lang="en-US" smtClean="0"/>
              <a:t>2/2/2026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FBEC6F-814C-B2B9-7757-ED7E15322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3C19F4-365E-6DBA-BAD6-AB8311E09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1BE2-88A6-40E0-A569-85EA7029C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345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88581-E780-EDE4-F58D-E8FB1177B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326633-3C7D-C7F7-2777-B9A98CF63C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DDDF7C-F30E-CC11-1960-93323F392A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70019D-A3E7-AD77-21FA-BB58426D2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6CF3-B26C-4492-9DDF-A386AF367877}" type="datetimeFigureOut">
              <a:rPr lang="en-US" smtClean="0"/>
              <a:t>2/2/2026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A32498-5074-1EE5-4ED7-4A674B195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D557F7-BE07-968A-51D3-ED6E391A0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1BE2-88A6-40E0-A569-85EA7029C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869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9BAD3-0108-0FDA-2719-2CF5841FD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B7A86B-0164-1B52-F3BD-FAC58DEA4C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B0A4C-F0F6-8F73-22DC-416E09F318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080AFF-1A15-4087-F0EB-D4E63D7EBD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C07D6C-EC39-4922-BBF8-FE1315746E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88D9C3-D0C9-FDDC-F40D-DC6C3AFB2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6CF3-B26C-4492-9DDF-A386AF367877}" type="datetimeFigureOut">
              <a:rPr lang="en-US" smtClean="0"/>
              <a:t>2/2/2026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D7F8BD-2F50-E762-C91A-DF1ADC3B5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55CC46-EDBD-4084-1127-98FE32BE2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1BE2-88A6-40E0-A569-85EA7029C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265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1D6D6-5460-BA79-483E-BF445D76D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259CBC-F6F5-CD3C-4790-853F4AB47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6CF3-B26C-4492-9DDF-A386AF367877}" type="datetimeFigureOut">
              <a:rPr lang="en-US" smtClean="0"/>
              <a:t>2/2/2026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F89234-01B3-478D-5092-917AED10D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F43488-B142-C9C9-FEF3-9B973AC1A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1BE2-88A6-40E0-A569-85EA7029C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16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1B1F14-BB99-F442-5A58-CBCA246F3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6CF3-B26C-4492-9DDF-A386AF367877}" type="datetimeFigureOut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407398-2000-59EF-C3C6-43AC54F6F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B83174-2909-1517-C1DC-F9F759CEB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1BE2-88A6-40E0-A569-85EA7029C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789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551BC-DB0D-AB58-EF85-97481450C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60E0DF-825D-01EC-BEE5-1856BA2F7D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AEC7E0-DC9F-4D0C-863F-FA1E2E5B68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068CE0-DD6B-6A21-3584-56944C69F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6CF3-B26C-4492-9DDF-A386AF367877}" type="datetimeFigureOut">
              <a:rPr lang="en-US" smtClean="0"/>
              <a:t>2/2/2026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A9782-8FBA-432E-405C-DA0AB774C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543948-6E21-CB4B-D693-70D473D04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1BE2-88A6-40E0-A569-85EA7029C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636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05330-D5FC-17C3-ED05-75F1C6449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9AB4B4-4824-8351-44BB-2909BD5090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D02ABB-4687-30B4-0562-46D39D2B36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8405CC-9195-6EB4-CD97-9787F370A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6CF3-B26C-4492-9DDF-A386AF367877}" type="datetimeFigureOut">
              <a:rPr lang="en-US" smtClean="0"/>
              <a:t>2/2/2026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ACEB20-E653-8025-86A5-C09A46244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657B1A-E2AD-A43B-D755-C60AB53E1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1BE2-88A6-40E0-A569-85EA7029C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139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CEFF0D-CB28-C5E2-89E6-73F49F0DD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FCCDCE-1738-6F9D-6C95-193748668C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40FB29-F155-2A61-C6DF-9202244A6A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796CF3-B26C-4492-9DDF-A386AF367877}" type="datetimeFigureOut">
              <a:rPr lang="en-US" smtClean="0"/>
              <a:t>2/2/2026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A00C32-F29E-E279-8BD5-CCDC241530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CBD9A4-B158-A530-4DD2-68A80DD238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011BE2-88A6-40E0-A569-85EA7029C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68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92DB2-E046-44DD-904F-48C252D713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North Brookfield School District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0B5696-9B2D-810E-BFB3-36D80732A2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dirty="0"/>
              <a:t>Financial Analysis of Proposals to Enter into a Tuition Agreement</a:t>
            </a:r>
          </a:p>
          <a:p>
            <a:r>
              <a:rPr lang="en-US" dirty="0"/>
              <a:t>February 4, 2026</a:t>
            </a:r>
          </a:p>
          <a:p>
            <a:r>
              <a:rPr lang="en-US" dirty="0"/>
              <a:t>David Verdolino, Retired School Business Administrator</a:t>
            </a:r>
          </a:p>
        </p:txBody>
      </p:sp>
    </p:spTree>
    <p:extLst>
      <p:ext uri="{BB962C8B-B14F-4D97-AF65-F5344CB8AC3E}">
        <p14:creationId xmlns:p14="http://schemas.microsoft.com/office/powerpoint/2010/main" val="1158384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D5E6EF-2767-8DD9-E6EF-9D0681655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93C74-10B0-5A66-71B6-898609176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620737" cy="1325563"/>
          </a:xfrm>
        </p:spPr>
        <p:txBody>
          <a:bodyPr>
            <a:normAutofit/>
          </a:bodyPr>
          <a:lstStyle/>
          <a:p>
            <a:r>
              <a:rPr lang="en-US" sz="4000" dirty="0"/>
              <a:t>Incremental Costs of Tuition Agreement - </a:t>
            </a:r>
            <a:r>
              <a:rPr lang="en-US" sz="4000" b="1" dirty="0"/>
              <a:t>Quaboag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5952F3-F22B-7E05-E575-7222E4EE8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1008"/>
            <a:ext cx="10515600" cy="4815068"/>
          </a:xfrm>
        </p:spPr>
        <p:txBody>
          <a:bodyPr>
            <a:normAutofit fontScale="92500"/>
          </a:bodyPr>
          <a:lstStyle/>
          <a:p>
            <a:r>
              <a:rPr lang="en-US" dirty="0"/>
              <a:t>Base FY2027 tuition cost –</a:t>
            </a:r>
          </a:p>
          <a:p>
            <a:pPr marL="0" indent="0">
              <a:buNone/>
            </a:pPr>
            <a:r>
              <a:rPr lang="en-US" dirty="0"/>
              <a:t>	134 (non-Choice) students @ $11,500 pp		$1,541,000</a:t>
            </a:r>
          </a:p>
          <a:p>
            <a:r>
              <a:rPr lang="en-US" dirty="0"/>
              <a:t>Tuition surcharge (G. 7 School Choice students) –</a:t>
            </a:r>
          </a:p>
          <a:p>
            <a:pPr marL="0" indent="0">
              <a:buNone/>
            </a:pPr>
            <a:r>
              <a:rPr lang="en-US" dirty="0"/>
              <a:t>	est. 5 students @ $6,500 pp				$       32,500</a:t>
            </a:r>
          </a:p>
          <a:p>
            <a:pPr marL="0" indent="0">
              <a:buNone/>
            </a:pPr>
            <a:r>
              <a:rPr lang="en-US" dirty="0"/>
              <a:t>Est. additional SPED services	</a:t>
            </a:r>
            <a:r>
              <a:rPr lang="en-US" b="1" i="1" dirty="0"/>
              <a:t>(min.) $500,000</a:t>
            </a:r>
            <a:r>
              <a:rPr lang="en-US" dirty="0"/>
              <a:t>	</a:t>
            </a:r>
            <a:r>
              <a:rPr lang="en-US" sz="2600" b="1" i="1" dirty="0"/>
              <a:t>(max.)</a:t>
            </a:r>
            <a:r>
              <a:rPr lang="en-US" b="1" i="1" dirty="0"/>
              <a:t>	$1,270,612</a:t>
            </a:r>
          </a:p>
          <a:p>
            <a:r>
              <a:rPr lang="en-US" dirty="0"/>
              <a:t>Estimated additional transportation cost 			$    138,000</a:t>
            </a:r>
          </a:p>
          <a:p>
            <a:r>
              <a:rPr lang="en-US" dirty="0"/>
              <a:t>Other incremental costs per proposal, if any		</a:t>
            </a:r>
            <a:r>
              <a:rPr lang="en-US" u="sng" dirty="0"/>
              <a:t>	TBD   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Total est. incremental costs, Quaboag Tuition Agreement –	</a:t>
            </a:r>
          </a:p>
          <a:p>
            <a:pPr marL="0" indent="0">
              <a:buNone/>
            </a:pPr>
            <a:r>
              <a:rPr lang="en-US" b="1" dirty="0"/>
              <a:t>								(min.)	$2,211,500</a:t>
            </a:r>
          </a:p>
          <a:p>
            <a:pPr marL="0" indent="0">
              <a:buNone/>
            </a:pPr>
            <a:r>
              <a:rPr lang="en-US" dirty="0"/>
              <a:t>								</a:t>
            </a:r>
            <a:r>
              <a:rPr lang="en-US" b="1" dirty="0"/>
              <a:t>(max</a:t>
            </a:r>
            <a:r>
              <a:rPr lang="en-US" sz="2200" b="1" dirty="0"/>
              <a:t>.</a:t>
            </a:r>
            <a:r>
              <a:rPr lang="en-US" b="1" dirty="0"/>
              <a:t>)	$2,982,112	</a:t>
            </a:r>
          </a:p>
        </p:txBody>
      </p:sp>
    </p:spTree>
    <p:extLst>
      <p:ext uri="{BB962C8B-B14F-4D97-AF65-F5344CB8AC3E}">
        <p14:creationId xmlns:p14="http://schemas.microsoft.com/office/powerpoint/2010/main" val="2950780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1579E-86D2-7269-E5AD-4805E6766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632311" cy="1325563"/>
          </a:xfrm>
        </p:spPr>
        <p:txBody>
          <a:bodyPr/>
          <a:lstStyle/>
          <a:p>
            <a:r>
              <a:rPr lang="en-US" u="sng" dirty="0"/>
              <a:t>Summary Comparison </a:t>
            </a:r>
            <a:r>
              <a:rPr lang="en-US" sz="4000" u="sng" dirty="0"/>
              <a:t>(</a:t>
            </a:r>
            <a:r>
              <a:rPr lang="en-US" sz="4000" i="1" u="sng" dirty="0"/>
              <a:t>amts. rounded to $000s)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732749-1B7B-F055-59A5-FEEDBF1376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8809" y="1802476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					</a:t>
            </a:r>
            <a:r>
              <a:rPr lang="en-US" b="1" u="sng" dirty="0"/>
              <a:t>Quabbin</a:t>
            </a:r>
            <a:r>
              <a:rPr lang="en-US" dirty="0"/>
              <a:t>	</a:t>
            </a:r>
            <a:r>
              <a:rPr lang="en-US" b="1" u="sng" dirty="0"/>
              <a:t>Quaboag</a:t>
            </a:r>
            <a:r>
              <a:rPr lang="en-US" b="1" dirty="0"/>
              <a:t>	</a:t>
            </a:r>
            <a:r>
              <a:rPr lang="en-US" b="1" u="sng" dirty="0"/>
              <a:t>Quaboag</a:t>
            </a:r>
            <a:r>
              <a:rPr lang="en-US" b="1" dirty="0"/>
              <a:t>              							    </a:t>
            </a:r>
            <a:r>
              <a:rPr lang="en-US" b="1" u="sng" dirty="0"/>
              <a:t>(min.)</a:t>
            </a:r>
            <a:r>
              <a:rPr lang="en-US" b="1" dirty="0"/>
              <a:t>	    </a:t>
            </a:r>
            <a:r>
              <a:rPr lang="en-US" b="1" u="sng" dirty="0"/>
              <a:t>(max.)</a:t>
            </a:r>
          </a:p>
          <a:p>
            <a:r>
              <a:rPr lang="en-US" dirty="0"/>
              <a:t>Est. incremental costs		 $ 2,561	 $ 2,212	 $2,982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dirty="0"/>
              <a:t>Net avoided budget costs       </a:t>
            </a:r>
            <a:r>
              <a:rPr lang="en-US" u="sng" dirty="0"/>
              <a:t>$ 2,609</a:t>
            </a:r>
            <a:r>
              <a:rPr lang="en-US" dirty="0"/>
              <a:t>	 </a:t>
            </a:r>
            <a:r>
              <a:rPr lang="en-US" u="sng" dirty="0"/>
              <a:t>$ 2,642</a:t>
            </a:r>
            <a:r>
              <a:rPr lang="en-US" dirty="0"/>
              <a:t>	 </a:t>
            </a:r>
            <a:r>
              <a:rPr lang="en-US" u="sng" dirty="0"/>
              <a:t>$ 2,642</a:t>
            </a:r>
            <a:r>
              <a:rPr lang="en-US" dirty="0"/>
              <a:t>    </a:t>
            </a:r>
          </a:p>
          <a:p>
            <a:endParaRPr lang="en-US" sz="1800" dirty="0"/>
          </a:p>
          <a:p>
            <a:r>
              <a:rPr lang="en-US" dirty="0"/>
              <a:t>Net incremental cost/(savings)  						to district/town, FY27*	 ($      48)	($    430) 	 $     340                   </a:t>
            </a:r>
          </a:p>
          <a:p>
            <a:pPr marL="0" indent="0">
              <a:buNone/>
            </a:pPr>
            <a:r>
              <a:rPr lang="en-US" sz="1800" dirty="0"/>
              <a:t>	</a:t>
            </a:r>
            <a:r>
              <a:rPr lang="en-US" dirty="0"/>
              <a:t>* See next slides for additional considerations</a:t>
            </a:r>
          </a:p>
        </p:txBody>
      </p:sp>
    </p:spTree>
    <p:extLst>
      <p:ext uri="{BB962C8B-B14F-4D97-AF65-F5344CB8AC3E}">
        <p14:creationId xmlns:p14="http://schemas.microsoft.com/office/powerpoint/2010/main" val="2607731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EA75E-89EE-F33F-759F-ECA7D8DEA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FY2027 Cost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9FE357-B9DC-CC79-AD17-96DD5EE053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4157"/>
            <a:ext cx="10609162" cy="4918718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Employee Separation Costs </a:t>
            </a:r>
            <a:r>
              <a:rPr lang="en-US" dirty="0"/>
              <a:t>could represent a significant cost of closing North Brookfield MS/HS operations.</a:t>
            </a:r>
          </a:p>
          <a:p>
            <a:r>
              <a:rPr lang="en-US" dirty="0"/>
              <a:t>Included in related costs are the following issues –</a:t>
            </a:r>
          </a:p>
          <a:p>
            <a:pPr marL="0" indent="0">
              <a:buNone/>
            </a:pPr>
            <a:r>
              <a:rPr lang="en-US" dirty="0"/>
              <a:t>	&gt; Unemployment Compensation</a:t>
            </a:r>
          </a:p>
          <a:p>
            <a:pPr marL="0" indent="0">
              <a:buNone/>
            </a:pPr>
            <a:r>
              <a:rPr lang="en-US" dirty="0"/>
              <a:t>	&gt; Sick time buyback</a:t>
            </a:r>
          </a:p>
          <a:p>
            <a:pPr marL="0" indent="0">
              <a:buNone/>
            </a:pPr>
            <a:r>
              <a:rPr lang="en-US" dirty="0"/>
              <a:t>	&gt; Employees opting to retire (convert to retiree health ins.)</a:t>
            </a:r>
          </a:p>
          <a:p>
            <a:pPr marL="0" indent="0">
              <a:buNone/>
            </a:pPr>
            <a:r>
              <a:rPr lang="en-US" dirty="0"/>
              <a:t>	&gt; Other negotiated results </a:t>
            </a:r>
          </a:p>
          <a:p>
            <a:pPr marL="0" indent="0">
              <a:buNone/>
            </a:pPr>
            <a:r>
              <a:rPr lang="en-US" dirty="0"/>
              <a:t>Each of the above issues involves contractual negotiations, individual decisions, or both; and the ultimate budget exposure from their outcome cannot be readily estimated for purposes of this comparative analysis.</a:t>
            </a:r>
          </a:p>
          <a:p>
            <a:pPr marL="0" indent="0">
              <a:buNone/>
            </a:pPr>
            <a:r>
              <a:rPr lang="en-US" dirty="0"/>
              <a:t>However, based on existing MS/HS staff demographics (e.g., salary and longevity) and assumptions, such total liability could </a:t>
            </a:r>
            <a:r>
              <a:rPr lang="en-US" b="1" dirty="0"/>
              <a:t>exceed $500K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82779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00A3-03BC-6213-019C-2A645F0D7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988AF-349F-2AA0-FC45-ABDF1DB42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FY2027 Cost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7D8CAF-4C6B-C4A4-69C0-497DB2F4F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667035" cy="4351338"/>
          </a:xfrm>
        </p:spPr>
        <p:txBody>
          <a:bodyPr>
            <a:normAutofit/>
          </a:bodyPr>
          <a:lstStyle/>
          <a:p>
            <a:r>
              <a:rPr lang="en-US" b="1" dirty="0"/>
              <a:t>School Choice (DESE Inter-District School Choice Program)</a:t>
            </a:r>
          </a:p>
          <a:p>
            <a:r>
              <a:rPr lang="en-US" dirty="0"/>
              <a:t>North Brookfield currently has a significant number of students participating in School Choice for which it is the –</a:t>
            </a:r>
          </a:p>
          <a:p>
            <a:pPr marL="0" indent="0">
              <a:buNone/>
            </a:pPr>
            <a:r>
              <a:rPr lang="en-US" dirty="0"/>
              <a:t>	&gt; Receiving District (generates revenue used as budget offset)</a:t>
            </a:r>
          </a:p>
          <a:p>
            <a:pPr marL="0" indent="0">
              <a:buNone/>
            </a:pPr>
            <a:r>
              <a:rPr lang="en-US" dirty="0"/>
              <a:t>	&gt; Sending District (obligatory assessment, budgeted cost)</a:t>
            </a:r>
          </a:p>
          <a:p>
            <a:r>
              <a:rPr lang="en-US" dirty="0"/>
              <a:t>It is not clear how entering a Tuition Agreement would affect NB’s financial – and non-financial – rights and obligations.</a:t>
            </a:r>
          </a:p>
          <a:p>
            <a:r>
              <a:rPr lang="en-US" dirty="0"/>
              <a:t>It is recommended that North Brookfield investigate the impact of how current School Choice students would be treated under a T.A.</a:t>
            </a:r>
          </a:p>
        </p:txBody>
      </p:sp>
    </p:spTree>
    <p:extLst>
      <p:ext uri="{BB962C8B-B14F-4D97-AF65-F5344CB8AC3E}">
        <p14:creationId xmlns:p14="http://schemas.microsoft.com/office/powerpoint/2010/main" val="37021350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E51DA-F160-19C3-0F0F-43EEB7F1F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Considerations Beyond FY2027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8061F2-EAE8-2F01-0319-4D4C2FADD3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presentation compared available data for FY2027 only.</a:t>
            </a:r>
          </a:p>
          <a:p>
            <a:r>
              <a:rPr lang="en-US" dirty="0"/>
              <a:t>Beyond the first year, there would likely be additional factors impacting cost comparisons unrelated to “normal” inflation:</a:t>
            </a:r>
          </a:p>
          <a:p>
            <a:pPr marL="0" indent="0">
              <a:buNone/>
            </a:pPr>
            <a:r>
              <a:rPr lang="en-US" dirty="0"/>
              <a:t>	&gt; Continued School Choice surcharges as students continue 	to be assimilated by the receiving district </a:t>
            </a:r>
          </a:p>
          <a:p>
            <a:pPr marL="0" indent="0">
              <a:buNone/>
            </a:pPr>
            <a:r>
              <a:rPr lang="en-US" dirty="0"/>
              <a:t>	&gt; Additional incremental cost of SPED services (Quaboag)</a:t>
            </a:r>
          </a:p>
          <a:p>
            <a:pPr marL="0" indent="0">
              <a:buNone/>
            </a:pPr>
            <a:r>
              <a:rPr lang="en-US" dirty="0"/>
              <a:t>	&gt; Other agreed-upon terms not previously quantified</a:t>
            </a:r>
          </a:p>
          <a:p>
            <a:pPr marL="0" indent="0">
              <a:buNone/>
            </a:pPr>
            <a:r>
              <a:rPr lang="en-US" dirty="0"/>
              <a:t>	&gt; Reduced assessment by Worcester County Retirement 	(once census data excludes current NB MS/HS staff)</a:t>
            </a:r>
          </a:p>
        </p:txBody>
      </p:sp>
    </p:spTree>
    <p:extLst>
      <p:ext uri="{BB962C8B-B14F-4D97-AF65-F5344CB8AC3E}">
        <p14:creationId xmlns:p14="http://schemas.microsoft.com/office/powerpoint/2010/main" val="1261333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67B98-A89A-0200-90BE-FD1756E17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the Presenter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FD11FB-C11B-3B0F-37F9-76B67A0179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40 years as a Massachusetts Certified Public Accountant</a:t>
            </a:r>
          </a:p>
          <a:p>
            <a:r>
              <a:rPr lang="en-US" dirty="0"/>
              <a:t>25 years as a school business administrator</a:t>
            </a:r>
          </a:p>
          <a:p>
            <a:pPr marL="0" indent="0">
              <a:buNone/>
            </a:pPr>
            <a:r>
              <a:rPr lang="en-US" dirty="0"/>
              <a:t>	&gt; 19 years Medway Public Schools (municipal)</a:t>
            </a:r>
          </a:p>
          <a:p>
            <a:pPr marL="0" indent="0">
              <a:buNone/>
            </a:pPr>
            <a:r>
              <a:rPr lang="en-US" dirty="0"/>
              <a:t>	&gt; 6 years Acton-Boxborough (regional)</a:t>
            </a:r>
          </a:p>
          <a:p>
            <a:r>
              <a:rPr lang="en-US" dirty="0"/>
              <a:t>Executive Director, MASBO</a:t>
            </a:r>
          </a:p>
          <a:p>
            <a:r>
              <a:rPr lang="en-US" dirty="0"/>
              <a:t>Member, Foundation Budget Review Commission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12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E8EEA-6879-E922-4598-FF589C34C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the 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910686-476F-F643-52B1-305437C6F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Comparison of “status quo” (NBSD Budget) versus potential Tuition Agreement (with Quabbin Regional or Quaboag Regional)</a:t>
            </a:r>
          </a:p>
          <a:p>
            <a:r>
              <a:rPr lang="en-US" dirty="0"/>
              <a:t>Comparative financial analysis for FY2027 only</a:t>
            </a:r>
          </a:p>
          <a:p>
            <a:r>
              <a:rPr lang="en-US" dirty="0"/>
              <a:t>Based on available data, assumptions and estimates</a:t>
            </a:r>
          </a:p>
          <a:p>
            <a:r>
              <a:rPr lang="en-US" i="1" dirty="0"/>
              <a:t>Does not include non-financial factors</a:t>
            </a:r>
            <a:r>
              <a:rPr lang="en-US" dirty="0"/>
              <a:t> - Curricular, co-curricular, educational programming, logistical, other, as applicable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031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F8A8D-A7B7-470F-75A6-5EEBD2AF7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Status Quo – No Tuition Agreement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FD346C-75B6-0E4F-2170-69148C0A60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FY2027 NBSD Budget:</a:t>
            </a:r>
          </a:p>
          <a:p>
            <a:pPr marL="0" indent="0">
              <a:buNone/>
            </a:pPr>
            <a:r>
              <a:rPr lang="en-US" dirty="0"/>
              <a:t>	Gross Appropriated Budget Proposal	</a:t>
            </a:r>
            <a:r>
              <a:rPr lang="en-US" b="1" dirty="0"/>
              <a:t>$9,141,822</a:t>
            </a:r>
            <a:r>
              <a:rPr lang="en-US" dirty="0"/>
              <a:t> (a)</a:t>
            </a:r>
            <a:endParaRPr lang="en-US" b="1" dirty="0"/>
          </a:p>
          <a:p>
            <a:pPr marL="0" indent="0">
              <a:buNone/>
            </a:pPr>
            <a:r>
              <a:rPr lang="en-US" dirty="0"/>
              <a:t>	(FY2026 was $9,075,843; increase of 0.7%)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Offsets (Revenues, Grants)			</a:t>
            </a:r>
            <a:r>
              <a:rPr lang="en-US" b="1" u="sng" dirty="0"/>
              <a:t>$1,824,369</a:t>
            </a:r>
            <a:r>
              <a:rPr lang="en-US" dirty="0"/>
              <a:t> (b)</a:t>
            </a:r>
            <a:endParaRPr lang="en-US" b="1" u="sng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Net Preliminary Budget Request		</a:t>
            </a:r>
            <a:r>
              <a:rPr lang="en-US" b="1" dirty="0"/>
              <a:t>$7,317,454</a:t>
            </a:r>
            <a:r>
              <a:rPr lang="en-US" dirty="0"/>
              <a:t> (a)-(b)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79842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B46A3-5781-6533-2122-15F936114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6A76C-DC44-B330-56EF-044A9D084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Status Quo – No Tuition Agreement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872B47-8090-17D8-9B36-6C16914B4E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FY2027 NBSD Budget:</a:t>
            </a:r>
          </a:p>
          <a:p>
            <a:pPr marL="0" indent="0">
              <a:buNone/>
            </a:pPr>
            <a:r>
              <a:rPr lang="en-US" dirty="0"/>
              <a:t>	Net Preliminary SC Appropriation Request		</a:t>
            </a:r>
            <a:r>
              <a:rPr lang="en-US" b="1" dirty="0"/>
              <a:t>$7,317,454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Town of NB Projected School Expense FY2027:</a:t>
            </a:r>
          </a:p>
          <a:p>
            <a:pPr marL="0" indent="0">
              <a:buNone/>
            </a:pPr>
            <a:r>
              <a:rPr lang="en-US" b="1" dirty="0"/>
              <a:t>	</a:t>
            </a:r>
            <a:r>
              <a:rPr lang="en-US" dirty="0"/>
              <a:t>“Other” Insurance			$    119,272</a:t>
            </a:r>
          </a:p>
          <a:p>
            <a:pPr marL="0" indent="0">
              <a:buNone/>
            </a:pPr>
            <a:r>
              <a:rPr lang="en-US" dirty="0"/>
              <a:t>	Medicare and WCRS		$    467,330</a:t>
            </a:r>
          </a:p>
          <a:p>
            <a:pPr marL="0" indent="0">
              <a:buNone/>
            </a:pPr>
            <a:r>
              <a:rPr lang="en-US" dirty="0"/>
              <a:t>	Health Insurance (active, 	                                                                     	retirees, administrative fees)	</a:t>
            </a:r>
            <a:r>
              <a:rPr lang="en-US" u="sng" dirty="0"/>
              <a:t>$1,762,252</a:t>
            </a:r>
            <a:r>
              <a:rPr lang="en-US" dirty="0"/>
              <a:t>	</a:t>
            </a:r>
            <a:endParaRPr lang="en-US" b="1" dirty="0"/>
          </a:p>
          <a:p>
            <a:pPr marL="0" indent="0">
              <a:buNone/>
            </a:pPr>
            <a:r>
              <a:rPr lang="en-US" dirty="0"/>
              <a:t>	Total Preliminary Town Appropriation for Schools	</a:t>
            </a:r>
            <a:r>
              <a:rPr lang="en-US" b="1" dirty="0"/>
              <a:t> $2,348,854 </a:t>
            </a:r>
            <a:r>
              <a:rPr lang="en-US" dirty="0"/>
              <a:t>		</a:t>
            </a:r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48723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1FBB4-29A9-DF8F-E9B4-D05FA313B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Would a Tuition Agreement Change?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D3A19-3906-E68F-5268-EB6A0969D8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01759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First, what would it not change (materially)?</a:t>
            </a:r>
          </a:p>
          <a:p>
            <a:pPr marL="0" indent="0">
              <a:buNone/>
            </a:pPr>
            <a:r>
              <a:rPr lang="en-US" dirty="0"/>
              <a:t>Chapter 70 Aid, Circuit Breaker, NSS and DESE compliance generally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But there would be changes that significantly affect funding:</a:t>
            </a:r>
          </a:p>
          <a:p>
            <a:r>
              <a:rPr lang="en-US" dirty="0"/>
              <a:t>Some Status Quo services (and related costs) would no longer be provided (and paid for) through the NB Public Schools; these represent Status Quo costs that could be avoided</a:t>
            </a:r>
          </a:p>
          <a:p>
            <a:r>
              <a:rPr lang="en-US" dirty="0"/>
              <a:t>The cost of services provided by another district would be billed to NB Public Schools; two draft proposals (Quabbin and Quaboag) have been received, both identifying base and incremental costs</a:t>
            </a:r>
          </a:p>
        </p:txBody>
      </p:sp>
    </p:spTree>
    <p:extLst>
      <p:ext uri="{BB962C8B-B14F-4D97-AF65-F5344CB8AC3E}">
        <p14:creationId xmlns:p14="http://schemas.microsoft.com/office/powerpoint/2010/main" val="2934328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A3E23-7C4D-6F2D-26BC-FE129A457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668000" cy="1325563"/>
          </a:xfrm>
        </p:spPr>
        <p:txBody>
          <a:bodyPr/>
          <a:lstStyle/>
          <a:p>
            <a:r>
              <a:rPr lang="en-US" dirty="0"/>
              <a:t>Status Quo Avoided Costs (Tuition Agreement)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FF9423-1265-9873-4CCA-37C5B8A313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6511"/>
            <a:ext cx="10515600" cy="4351338"/>
          </a:xfrm>
        </p:spPr>
        <p:txBody>
          <a:bodyPr>
            <a:normAutofit fontScale="92500"/>
          </a:bodyPr>
          <a:lstStyle/>
          <a:p>
            <a:pPr marL="514350" indent="-514350">
              <a:buAutoNum type="alphaUcPeriod"/>
            </a:pPr>
            <a:r>
              <a:rPr lang="en-US" dirty="0"/>
              <a:t>Direct MS/HS line items in budget (Gr. 7-12, net)		$1,665,622</a:t>
            </a:r>
          </a:p>
          <a:p>
            <a:pPr marL="514350" indent="-514350">
              <a:buAutoNum type="alphaUcPeriod"/>
            </a:pPr>
            <a:r>
              <a:rPr lang="en-US" dirty="0"/>
              <a:t>MS/HS allocations in other departmental budgets –</a:t>
            </a:r>
          </a:p>
          <a:p>
            <a:pPr marL="0" indent="0">
              <a:buNone/>
            </a:pPr>
            <a:r>
              <a:rPr lang="en-US" dirty="0"/>
              <a:t>	(Buildings/grounds, pupil services, etc.)		$    527,621</a:t>
            </a:r>
          </a:p>
          <a:p>
            <a:pPr marL="514350" indent="-514350">
              <a:buAutoNum type="alphaUcPeriod" startAt="3"/>
            </a:pPr>
            <a:r>
              <a:rPr lang="en-US" dirty="0"/>
              <a:t>Estimated reduction in town-budgeted school costs –</a:t>
            </a:r>
          </a:p>
          <a:p>
            <a:pPr marL="0" indent="0">
              <a:buNone/>
            </a:pPr>
            <a:r>
              <a:rPr lang="en-US" dirty="0"/>
              <a:t>	Active employee health insurance	$570,000</a:t>
            </a:r>
          </a:p>
          <a:p>
            <a:pPr marL="0" indent="0">
              <a:buNone/>
            </a:pPr>
            <a:r>
              <a:rPr lang="en-US" dirty="0"/>
              <a:t>	Benefits administration			$   31,842</a:t>
            </a:r>
          </a:p>
          <a:p>
            <a:pPr marL="0" indent="0">
              <a:buNone/>
            </a:pPr>
            <a:r>
              <a:rPr lang="en-US" dirty="0"/>
              <a:t>	Medicare					</a:t>
            </a:r>
            <a:r>
              <a:rPr lang="en-US" u="sng" dirty="0"/>
              <a:t>$   34,737</a:t>
            </a:r>
            <a:r>
              <a:rPr lang="en-US" dirty="0"/>
              <a:t>	</a:t>
            </a:r>
            <a:r>
              <a:rPr lang="en-US" u="sng" dirty="0"/>
              <a:t>$    636,579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Gross budget – Avoided costs via Tuition Agreement		</a:t>
            </a:r>
            <a:r>
              <a:rPr lang="en-US" b="1" dirty="0"/>
              <a:t>$2,829,822</a:t>
            </a:r>
          </a:p>
        </p:txBody>
      </p:sp>
    </p:spTree>
    <p:extLst>
      <p:ext uri="{BB962C8B-B14F-4D97-AF65-F5344CB8AC3E}">
        <p14:creationId xmlns:p14="http://schemas.microsoft.com/office/powerpoint/2010/main" val="1770355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341A0-9504-8830-FF68-04583E424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D3211-2AB6-9937-10A0-B5392F9BF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668000" cy="1325563"/>
          </a:xfrm>
        </p:spPr>
        <p:txBody>
          <a:bodyPr/>
          <a:lstStyle/>
          <a:p>
            <a:r>
              <a:rPr lang="en-US" dirty="0"/>
              <a:t>Status Quo Avoided Costs (Tuition Agreement)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7B678F-8F39-DD3A-5764-BD176311D5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7388"/>
            <a:ext cx="10515600" cy="52780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Gross budget – Avoided costs via Tuition Agreement	</a:t>
            </a:r>
            <a:r>
              <a:rPr lang="en-US" b="1" dirty="0"/>
              <a:t>$2,829,822</a:t>
            </a:r>
            <a:endParaRPr lang="en-US" dirty="0"/>
          </a:p>
          <a:p>
            <a:pPr marL="0" indent="0">
              <a:buNone/>
            </a:pPr>
            <a:endParaRPr lang="en-US" sz="1300" dirty="0"/>
          </a:p>
          <a:p>
            <a:pPr marL="0" indent="0">
              <a:buNone/>
            </a:pPr>
            <a:r>
              <a:rPr lang="en-US" dirty="0"/>
              <a:t>Less – Estimated reduction in revenue (offsets to gross budget):</a:t>
            </a:r>
          </a:p>
          <a:p>
            <a:pPr marL="0" indent="0">
              <a:buNone/>
            </a:pPr>
            <a:r>
              <a:rPr lang="en-US" dirty="0"/>
              <a:t>	School Choice currently as receiving district from:                					Quabbin (10 students) 	- $  62,477                  				Quaboag (1 student)	- $  29,551</a:t>
            </a:r>
          </a:p>
          <a:p>
            <a:pPr marL="0" indent="0">
              <a:buNone/>
            </a:pPr>
            <a:r>
              <a:rPr lang="en-US" dirty="0"/>
              <a:t>	Grants (based on DESE representations)		- $ 133,886</a:t>
            </a:r>
          </a:p>
          <a:p>
            <a:pPr marL="0" indent="0">
              <a:buNone/>
            </a:pPr>
            <a:r>
              <a:rPr lang="en-US" dirty="0"/>
              <a:t>	Other (athletics donations, E-rate)			</a:t>
            </a:r>
            <a:r>
              <a:rPr lang="en-US" u="sng" dirty="0"/>
              <a:t>- $   24,467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Net budget – Avoided costs via Tuition Agreement:	</a:t>
            </a:r>
          </a:p>
          <a:p>
            <a:pPr marL="0" indent="0">
              <a:buNone/>
            </a:pPr>
            <a:r>
              <a:rPr lang="en-US" b="1" dirty="0"/>
              <a:t>						Quabbin		$2,608,992</a:t>
            </a:r>
          </a:p>
          <a:p>
            <a:pPr marL="0" indent="0">
              <a:buNone/>
            </a:pPr>
            <a:r>
              <a:rPr lang="en-US" b="1" dirty="0"/>
              <a:t>						Quaboag		$2,641,918</a:t>
            </a:r>
          </a:p>
        </p:txBody>
      </p:sp>
    </p:spTree>
    <p:extLst>
      <p:ext uri="{BB962C8B-B14F-4D97-AF65-F5344CB8AC3E}">
        <p14:creationId xmlns:p14="http://schemas.microsoft.com/office/powerpoint/2010/main" val="1694530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B38FC-1204-DE9B-1957-351328BE6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Incremental Costs of Tuition Agreement - </a:t>
            </a:r>
            <a:r>
              <a:rPr lang="en-US" sz="4000" b="1" dirty="0"/>
              <a:t>Quabbin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A59750-E15A-B22E-46F6-70F2244255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1008"/>
            <a:ext cx="10515600" cy="4815068"/>
          </a:xfrm>
        </p:spPr>
        <p:txBody>
          <a:bodyPr>
            <a:normAutofit/>
          </a:bodyPr>
          <a:lstStyle/>
          <a:p>
            <a:r>
              <a:rPr lang="en-US" dirty="0"/>
              <a:t>Base FY2027 tuition cost –</a:t>
            </a:r>
          </a:p>
          <a:p>
            <a:pPr marL="0" indent="0">
              <a:buNone/>
            </a:pPr>
            <a:r>
              <a:rPr lang="en-US" dirty="0"/>
              <a:t>	125 (non-Choice) students @ $17,463 pp		$2,182,875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dirty="0"/>
              <a:t>Tuition surcharge (G. 7-12 School Choice students) –</a:t>
            </a:r>
          </a:p>
          <a:p>
            <a:pPr marL="0" indent="0">
              <a:buNone/>
            </a:pPr>
            <a:r>
              <a:rPr lang="en-US" dirty="0"/>
              <a:t>	48 students @ $5,000 pp				$    240,000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dirty="0"/>
              <a:t>Estimated additional transportation cost		$    138,000</a:t>
            </a:r>
          </a:p>
          <a:p>
            <a:r>
              <a:rPr lang="en-US" dirty="0"/>
              <a:t>Other incremental costs per proposal, if any		</a:t>
            </a:r>
            <a:r>
              <a:rPr lang="en-US" u="sng" dirty="0"/>
              <a:t>	TBD   .</a:t>
            </a:r>
            <a:endParaRPr lang="en-US" dirty="0"/>
          </a:p>
          <a:p>
            <a:pPr marL="0" indent="0">
              <a:buNone/>
            </a:pPr>
            <a:endParaRPr lang="en-US" sz="1800" u="sng" dirty="0"/>
          </a:p>
          <a:p>
            <a:pPr marL="0" indent="0">
              <a:buNone/>
            </a:pPr>
            <a:r>
              <a:rPr lang="en-US" dirty="0"/>
              <a:t>Total est. incremental costs, Quabbin Tuition </a:t>
            </a:r>
            <a:r>
              <a:rPr lang="en-US" dirty="0" err="1"/>
              <a:t>Agmt</a:t>
            </a:r>
            <a:r>
              <a:rPr lang="en-US" dirty="0"/>
              <a:t>.	</a:t>
            </a:r>
            <a:r>
              <a:rPr lang="en-US" b="1" dirty="0"/>
              <a:t>$2,560,875</a:t>
            </a: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6322248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1914</TotalTime>
  <Words>1233</Words>
  <Application>Microsoft Office PowerPoint</Application>
  <PresentationFormat>Widescreen</PresentationFormat>
  <Paragraphs>114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North Brookfield School District</vt:lpstr>
      <vt:lpstr>About the Presenter</vt:lpstr>
      <vt:lpstr>About the Presentation</vt:lpstr>
      <vt:lpstr>Status Quo – No Tuition Agreement</vt:lpstr>
      <vt:lpstr>Status Quo – No Tuition Agreement</vt:lpstr>
      <vt:lpstr>What Would a Tuition Agreement Change?</vt:lpstr>
      <vt:lpstr>Status Quo Avoided Costs (Tuition Agreement)</vt:lpstr>
      <vt:lpstr>Status Quo Avoided Costs (Tuition Agreement)</vt:lpstr>
      <vt:lpstr>Incremental Costs of Tuition Agreement - Quabbin</vt:lpstr>
      <vt:lpstr>Incremental Costs of Tuition Agreement - Quaboag</vt:lpstr>
      <vt:lpstr>Summary Comparison (amts. rounded to $000s)</vt:lpstr>
      <vt:lpstr>Additional FY2027 Cost Considerations</vt:lpstr>
      <vt:lpstr>Additional FY2027 Cost Considerations</vt:lpstr>
      <vt:lpstr>Considerations Beyond FY2027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Verdolino</dc:creator>
  <cp:lastModifiedBy>David Verdolino</cp:lastModifiedBy>
  <cp:revision>4</cp:revision>
  <cp:lastPrinted>2026-02-03T22:53:51Z</cp:lastPrinted>
  <dcterms:created xsi:type="dcterms:W3CDTF">2026-02-02T15:39:03Z</dcterms:created>
  <dcterms:modified xsi:type="dcterms:W3CDTF">2026-02-03T23:33:31Z</dcterms:modified>
</cp:coreProperties>
</file>